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94" r:id="rId3"/>
    <p:sldId id="289" r:id="rId4"/>
    <p:sldId id="297" r:id="rId5"/>
    <p:sldId id="285" r:id="rId6"/>
    <p:sldId id="286" r:id="rId7"/>
    <p:sldId id="293" r:id="rId8"/>
    <p:sldId id="295" r:id="rId9"/>
    <p:sldId id="268" r:id="rId10"/>
    <p:sldId id="258" r:id="rId11"/>
    <p:sldId id="296" r:id="rId12"/>
    <p:sldId id="260" r:id="rId13"/>
    <p:sldId id="28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6215" autoAdjust="0"/>
  </p:normalViewPr>
  <p:slideViewPr>
    <p:cSldViewPr showGuides="1">
      <p:cViewPr varScale="1">
        <p:scale>
          <a:sx n="91" d="100"/>
          <a:sy n="91" d="100"/>
        </p:scale>
        <p:origin x="26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Header=T means first row contains variable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numbers are actually factors-</a:t>
            </a:r>
            <a:r>
              <a:rPr lang="en-US" baseline="0" dirty="0"/>
              <a:t> think of 0/1 for dead/alive or </a:t>
            </a:r>
            <a:r>
              <a:rPr lang="en-US" baseline="0" dirty="0" err="1"/>
              <a:t>zipcodes</a:t>
            </a:r>
            <a:r>
              <a:rPr lang="en-US" baseline="0" dirty="0"/>
              <a:t> (average </a:t>
            </a:r>
            <a:r>
              <a:rPr lang="en-US" baseline="0" dirty="0" err="1"/>
              <a:t>zipcode</a:t>
            </a:r>
            <a:r>
              <a:rPr lang="en-US" baseline="0" dirty="0"/>
              <a:t>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/>
              <a:t>Preparing your data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r>
              <a:rPr lang="en-US" sz="2400" dirty="0"/>
              <a:t>Data should be in csv or Excel format</a:t>
            </a:r>
          </a:p>
          <a:p>
            <a:pPr lvl="1"/>
            <a:r>
              <a:rPr lang="en-US" sz="2400" dirty="0"/>
              <a:t>No special formatting, filters, comments etc.</a:t>
            </a:r>
          </a:p>
          <a:p>
            <a:r>
              <a:rPr lang="en-US" sz="2400" dirty="0"/>
              <a:t>Name your variables well </a:t>
            </a:r>
          </a:p>
          <a:p>
            <a:pPr lvl="1"/>
            <a:r>
              <a:rPr lang="en-US" sz="2400" dirty="0"/>
              <a:t>self-explanatory, unique, lowercase, short-</a:t>
            </a:r>
            <a:r>
              <a:rPr lang="en-US" sz="2400" dirty="0" err="1"/>
              <a:t>ish</a:t>
            </a:r>
            <a:r>
              <a:rPr lang="en-US" sz="2400" dirty="0"/>
              <a:t>, one-word names starting with letters (not #’s) are best</a:t>
            </a:r>
          </a:p>
          <a:p>
            <a:r>
              <a:rPr lang="en-US" sz="2400" dirty="0"/>
              <a:t>Correct spelling</a:t>
            </a:r>
          </a:p>
          <a:p>
            <a:r>
              <a:rPr lang="en-US" sz="2400" dirty="0"/>
              <a:t>Identical capitalization (e.g. </a:t>
            </a:r>
            <a:r>
              <a:rPr lang="en-US" sz="2400" dirty="0" err="1"/>
              <a:t>Premna</a:t>
            </a:r>
            <a:r>
              <a:rPr lang="en-US" sz="2400" dirty="0"/>
              <a:t> vs </a:t>
            </a:r>
            <a:r>
              <a:rPr lang="en-US" sz="2400" dirty="0" err="1"/>
              <a:t>premna</a:t>
            </a:r>
            <a:r>
              <a:rPr lang="en-US" sz="2400" dirty="0"/>
              <a:t>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trt</a:t>
            </a:r>
            <a:r>
              <a:rPr lang="en-US" sz="2400" dirty="0"/>
              <a:t> &lt;- c(3, 4, 5), calling </a:t>
            </a:r>
            <a:r>
              <a:rPr lang="en-US" sz="2400" dirty="0" err="1"/>
              <a:t>Trt</a:t>
            </a:r>
            <a:r>
              <a:rPr lang="en-US" sz="2400" dirty="0"/>
              <a:t> does not work!</a:t>
            </a:r>
          </a:p>
          <a:p>
            <a:r>
              <a:rPr lang="en-US" sz="2400" dirty="0"/>
              <a:t>No commas within cells if using csv</a:t>
            </a:r>
          </a:p>
          <a:p>
            <a:r>
              <a:rPr lang="en-US" sz="2400" dirty="0"/>
              <a:t>Use NA or blank for missing values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3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95B9-E34E-144D-9463-8060E0D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83FE-A885-C749-8E9E-115D59D65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0852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Read in data</a:t>
            </a:r>
          </a:p>
          <a:p>
            <a:pPr lvl="1"/>
            <a:r>
              <a:rPr lang="en-US" sz="2400" dirty="0"/>
              <a:t>CSV files: </a:t>
            </a:r>
          </a:p>
          <a:p>
            <a:pPr lvl="2"/>
            <a:r>
              <a:rPr lang="en-US" sz="2000" dirty="0" err="1"/>
              <a:t>iris.df</a:t>
            </a:r>
            <a:r>
              <a:rPr lang="en-US" sz="2000" dirty="0"/>
              <a:t> &lt;- </a:t>
            </a:r>
            <a:r>
              <a:rPr lang="en-US" sz="2000" dirty="0" err="1"/>
              <a:t>read.csv</a:t>
            </a:r>
            <a:r>
              <a:rPr lang="en-US" sz="2000" dirty="0"/>
              <a:t>("</a:t>
            </a:r>
            <a:r>
              <a:rPr lang="en-US" sz="2000" dirty="0" err="1"/>
              <a:t>iris_df.csv</a:t>
            </a:r>
            <a:r>
              <a:rPr lang="en-US" sz="2000" dirty="0"/>
              <a:t>", header=T)</a:t>
            </a:r>
          </a:p>
          <a:p>
            <a:pPr lvl="2"/>
            <a:r>
              <a:rPr lang="en-US" sz="2000" dirty="0" err="1"/>
              <a:t>Readr</a:t>
            </a:r>
            <a:r>
              <a:rPr lang="en-US" sz="2000" dirty="0"/>
              <a:t> package: </a:t>
            </a:r>
            <a:r>
              <a:rPr lang="en-US" sz="2000" dirty="0" err="1"/>
              <a:t>iris.df</a:t>
            </a:r>
            <a:r>
              <a:rPr lang="en-US" sz="2000" dirty="0"/>
              <a:t> &lt;- </a:t>
            </a:r>
            <a:r>
              <a:rPr lang="en-US" sz="2000" dirty="0" err="1"/>
              <a:t>read_csv</a:t>
            </a:r>
            <a:r>
              <a:rPr lang="en-US" sz="2000" dirty="0"/>
              <a:t>(“</a:t>
            </a:r>
            <a:r>
              <a:rPr lang="en-US" sz="2000" dirty="0" err="1"/>
              <a:t>iris_df.csv</a:t>
            </a:r>
            <a:r>
              <a:rPr lang="en-US" sz="2000" dirty="0"/>
              <a:t>”)</a:t>
            </a:r>
          </a:p>
          <a:p>
            <a:pPr lvl="1"/>
            <a:r>
              <a:rPr lang="en-US" sz="2400" dirty="0"/>
              <a:t>Excel files: </a:t>
            </a:r>
          </a:p>
          <a:p>
            <a:pPr lvl="2"/>
            <a:r>
              <a:rPr lang="en-US" sz="2000" dirty="0"/>
              <a:t>Use </a:t>
            </a:r>
            <a:r>
              <a:rPr lang="en-US" sz="2000" dirty="0" err="1"/>
              <a:t>readxl</a:t>
            </a:r>
            <a:r>
              <a:rPr lang="en-US" sz="2000" dirty="0"/>
              <a:t>() function. Part of </a:t>
            </a:r>
            <a:r>
              <a:rPr lang="en-US" sz="2000" dirty="0" err="1"/>
              <a:t>tidyverse</a:t>
            </a:r>
            <a:r>
              <a:rPr lang="en-US" sz="2000" dirty="0"/>
              <a:t>. </a:t>
            </a:r>
          </a:p>
          <a:p>
            <a:pPr lvl="3"/>
            <a:r>
              <a:rPr lang="en-US" sz="1600" dirty="0" err="1"/>
              <a:t>read_excel</a:t>
            </a:r>
            <a:r>
              <a:rPr lang="en-US" sz="1600" dirty="0"/>
              <a:t>() reads both </a:t>
            </a:r>
            <a:r>
              <a:rPr lang="en-US" sz="1600" dirty="0" err="1"/>
              <a:t>xls</a:t>
            </a:r>
            <a:r>
              <a:rPr lang="en-US" sz="1600" dirty="0"/>
              <a:t> and xlsx files</a:t>
            </a:r>
          </a:p>
          <a:p>
            <a:pPr lvl="3"/>
            <a:r>
              <a:rPr lang="en-US" sz="1600" dirty="0" err="1"/>
              <a:t>read_excel</a:t>
            </a:r>
            <a:r>
              <a:rPr lang="en-US" sz="1600" dirty="0"/>
              <a:t>(“</a:t>
            </a:r>
            <a:r>
              <a:rPr lang="en-US" sz="1600" dirty="0" err="1"/>
              <a:t>dataset.xlsx</a:t>
            </a:r>
            <a:r>
              <a:rPr lang="en-US" sz="1600" dirty="0"/>
              <a:t>”, sheet = 2, </a:t>
            </a:r>
            <a:r>
              <a:rPr lang="en-US" sz="1600" dirty="0" err="1"/>
              <a:t>col_names</a:t>
            </a:r>
            <a:r>
              <a:rPr lang="en-US" sz="1600" dirty="0"/>
              <a:t>=c(“a”, “b”))</a:t>
            </a:r>
          </a:p>
          <a:p>
            <a:pPr lvl="2"/>
            <a:r>
              <a:rPr lang="en-US" sz="2000" dirty="0"/>
              <a:t>Other options include ‘xlsx’ and ‘</a:t>
            </a:r>
            <a:r>
              <a:rPr lang="en-US" sz="2000" dirty="0" err="1"/>
              <a:t>XLConnect</a:t>
            </a:r>
            <a:r>
              <a:rPr lang="en-US" sz="2000" dirty="0"/>
              <a:t>’ packages</a:t>
            </a:r>
          </a:p>
          <a:p>
            <a:r>
              <a:rPr lang="en-US" sz="2800" dirty="0"/>
              <a:t>R Studio Trick: </a:t>
            </a:r>
          </a:p>
          <a:p>
            <a:pPr lvl="1"/>
            <a:r>
              <a:rPr lang="en-US" sz="2400" dirty="0"/>
              <a:t>use “import dataset” tool, or navigate to the location of your datafile and click on it and choose “import dataset”</a:t>
            </a:r>
          </a:p>
          <a:p>
            <a:pPr lvl="1"/>
            <a:r>
              <a:rPr lang="en-US" sz="2400" dirty="0"/>
              <a:t>follow directions on the pop-up box</a:t>
            </a:r>
          </a:p>
          <a:p>
            <a:pPr lvl="1"/>
            <a:r>
              <a:rPr lang="en-US" sz="2400" dirty="0"/>
              <a:t>copy the code that runs in your console into your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6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str(dataframe) -  column classes and dimensions</a:t>
            </a:r>
          </a:p>
          <a:p>
            <a:r>
              <a:rPr lang="en-US" dirty="0"/>
              <a:t>head(dataframe) and tail() - first and last 6 rows</a:t>
            </a:r>
          </a:p>
          <a:p>
            <a:r>
              <a:rPr lang="en-US" dirty="0" err="1"/>
              <a:t>names(dataframe</a:t>
            </a:r>
            <a:r>
              <a:rPr lang="en-US" dirty="0"/>
              <a:t>) - column names</a:t>
            </a:r>
          </a:p>
          <a:p>
            <a:r>
              <a:rPr lang="en-US" dirty="0"/>
              <a:t>row.names(dataframe) - row names</a:t>
            </a:r>
          </a:p>
          <a:p>
            <a:r>
              <a:rPr lang="en-US" dirty="0"/>
              <a:t>attributes(dataframe) - column and row names and object class</a:t>
            </a:r>
          </a:p>
          <a:p>
            <a:r>
              <a:rPr lang="en-US" dirty="0" err="1"/>
              <a:t>summary(dataframe</a:t>
            </a:r>
            <a:r>
              <a:rPr lang="en-US" dirty="0"/>
              <a:t>) – gives a lot of good information</a:t>
            </a:r>
          </a:p>
          <a:p>
            <a:pPr lvl="1"/>
            <a:r>
              <a:rPr lang="en-US" dirty="0"/>
              <a:t>Make sure variables are appropriate class</a:t>
            </a:r>
          </a:p>
          <a:p>
            <a:pPr lvl="2"/>
            <a:r>
              <a:rPr lang="en-US" dirty="0"/>
              <a:t>Character/string, Numeric, Factor, Integer, logical</a:t>
            </a:r>
          </a:p>
          <a:p>
            <a:pPr lvl="1"/>
            <a:r>
              <a:rPr lang="en-US" dirty="0"/>
              <a:t>Make sure </a:t>
            </a:r>
            <a:r>
              <a:rPr lang="en-US" dirty="0" err="1"/>
              <a:t>mins</a:t>
            </a:r>
            <a:r>
              <a:rPr lang="en-US" dirty="0"/>
              <a:t>, </a:t>
            </a:r>
            <a:r>
              <a:rPr lang="en-US" dirty="0" err="1"/>
              <a:t>maxs</a:t>
            </a:r>
            <a:r>
              <a:rPr lang="en-US" dirty="0"/>
              <a:t>, means, etc. seem right</a:t>
            </a:r>
          </a:p>
          <a:p>
            <a:pPr lvl="1"/>
            <a:r>
              <a:rPr lang="en-US" dirty="0"/>
              <a:t>Make sure you don’t have typing errors so Premna and </a:t>
            </a:r>
            <a:r>
              <a:rPr lang="en-US" dirty="0" err="1"/>
              <a:t>premna</a:t>
            </a:r>
            <a:r>
              <a:rPr lang="en-US" dirty="0"/>
              <a:t> are two separate factors</a:t>
            </a:r>
          </a:p>
          <a:p>
            <a:r>
              <a:rPr lang="en-US" dirty="0"/>
              <a:t>Use: unique(</a:t>
            </a:r>
            <a:r>
              <a:rPr lang="en-US" dirty="0" err="1"/>
              <a:t>spider$species</a:t>
            </a:r>
            <a:r>
              <a:rPr lang="en-US" dirty="0"/>
              <a:t>) to see what all unique values of a column are</a:t>
            </a:r>
          </a:p>
          <a:p>
            <a:r>
              <a:rPr lang="en-US" dirty="0"/>
              <a:t>Or use: levels(</a:t>
            </a:r>
            <a:r>
              <a:rPr lang="en-US" dirty="0" err="1"/>
              <a:t>spider$species</a:t>
            </a:r>
            <a:r>
              <a:rPr lang="en-US" dirty="0"/>
              <a:t>) to see different 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R </a:t>
            </a:r>
            <a:r>
              <a:rPr lang="en-US" dirty="0" err="1"/>
              <a:t>vs</a:t>
            </a:r>
            <a:r>
              <a:rPr lang="en-US" dirty="0"/>
              <a:t> R Studio</a:t>
            </a:r>
          </a:p>
          <a:p>
            <a:r>
              <a:rPr lang="en-US" dirty="0"/>
              <a:t>Console </a:t>
            </a:r>
            <a:r>
              <a:rPr lang="en-US" dirty="0" err="1"/>
              <a:t>vs</a:t>
            </a:r>
            <a:r>
              <a:rPr lang="en-US" dirty="0"/>
              <a:t> Workspace; save your scripts! </a:t>
            </a:r>
          </a:p>
          <a:p>
            <a:r>
              <a:rPr lang="en-US" dirty="0"/>
              <a:t>R projects</a:t>
            </a:r>
          </a:p>
          <a:p>
            <a:r>
              <a:rPr lang="en-US" dirty="0"/>
              <a:t>Working directory</a:t>
            </a:r>
          </a:p>
          <a:p>
            <a:pPr lvl="1"/>
            <a:r>
              <a:rPr lang="en-US" sz="1800" dirty="0" err="1"/>
              <a:t>setwd</a:t>
            </a:r>
            <a:r>
              <a:rPr lang="en-US" sz="1800" dirty="0"/>
              <a:t>(“</a:t>
            </a:r>
            <a:r>
              <a:rPr lang="en-US" sz="1800" dirty="0" err="1"/>
              <a:t>fill_in_here</a:t>
            </a:r>
            <a:r>
              <a:rPr lang="en-US" sz="1800" dirty="0"/>
              <a:t>")</a:t>
            </a:r>
          </a:p>
          <a:p>
            <a:pPr lvl="1"/>
            <a:r>
              <a:rPr lang="en-US" sz="1800" dirty="0"/>
              <a:t>What is the working directory? </a:t>
            </a:r>
            <a:r>
              <a:rPr lang="en-US" sz="1800" dirty="0" err="1"/>
              <a:t>getwd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/>
              <a:t>What is in the working directory? dir()</a:t>
            </a:r>
          </a:p>
          <a:p>
            <a:r>
              <a:rPr lang="en-US" dirty="0"/>
              <a:t>Need help?</a:t>
            </a:r>
          </a:p>
          <a:p>
            <a:pPr lvl="1"/>
            <a:r>
              <a:rPr lang="en-US" dirty="0"/>
              <a:t>?</a:t>
            </a:r>
            <a:r>
              <a:rPr lang="en-US" dirty="0" err="1"/>
              <a:t>cmd</a:t>
            </a:r>
            <a:endParaRPr lang="en-US" dirty="0"/>
          </a:p>
          <a:p>
            <a:pPr lvl="1"/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pPr lvl="1"/>
            <a:r>
              <a:rPr lang="en-US" dirty="0"/>
              <a:t>Google searches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&amp; running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Save script to the appropriate file in your R project</a:t>
            </a:r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17020"/>
              </p:ext>
            </p:extLst>
          </p:nvPr>
        </p:nvGraphicFramePr>
        <p:xfrm>
          <a:off x="457200" y="1371600"/>
          <a:ext cx="8153400" cy="30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type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type of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Frame/Tibble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" y="454967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Vector- Sequence of any values, including numeric, character, and NA</a:t>
            </a:r>
          </a:p>
          <a:p>
            <a:pPr marL="0" lvl="1"/>
            <a:r>
              <a:rPr lang="en-US" dirty="0"/>
              <a:t>Matrix- Vector of vectors; all same type of information (numeric); this is a type of an array</a:t>
            </a:r>
          </a:p>
          <a:p>
            <a:pPr marL="0" lvl="1"/>
            <a:r>
              <a:rPr lang="en-US" dirty="0"/>
              <a:t>Data Frame- Matrix-like structure, but each column can be a different type (e.g. factor, numeric, character etc.)</a:t>
            </a:r>
          </a:p>
          <a:p>
            <a:pPr marL="0" lvl="1"/>
            <a:r>
              <a:rPr lang="en-US" dirty="0"/>
              <a:t>Tibble – modern </a:t>
            </a:r>
            <a:r>
              <a:rPr lang="en-US" dirty="0" err="1"/>
              <a:t>tidyverse</a:t>
            </a:r>
            <a:r>
              <a:rPr lang="en-US" dirty="0"/>
              <a:t> version of the </a:t>
            </a:r>
            <a:r>
              <a:rPr lang="en-US" dirty="0" err="1"/>
              <a:t>dataframe</a:t>
            </a:r>
            <a:endParaRPr lang="en-US" dirty="0"/>
          </a:p>
          <a:p>
            <a:pPr marL="0" lvl="1"/>
            <a:r>
              <a:rPr lang="en-US" dirty="0"/>
              <a:t>Array- multi-dimensional generalization of vectors</a:t>
            </a:r>
          </a:p>
          <a:p>
            <a:r>
              <a:rPr lang="en-US" dirty="0"/>
              <a:t>List- Ordered sequences of objects which can be of any type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Integer</a:t>
            </a:r>
            <a:r>
              <a:rPr lang="en-US" dirty="0"/>
              <a:t>- whole numbers</a:t>
            </a:r>
          </a:p>
          <a:p>
            <a:r>
              <a:rPr lang="en-US" b="1" dirty="0"/>
              <a:t>Numeric</a:t>
            </a:r>
            <a:r>
              <a:rPr lang="en-US" dirty="0"/>
              <a:t>- real numbers</a:t>
            </a:r>
          </a:p>
          <a:p>
            <a:r>
              <a:rPr lang="en-US" b="1" dirty="0"/>
              <a:t>Logical </a:t>
            </a:r>
            <a:r>
              <a:rPr lang="en-US" dirty="0"/>
              <a:t>– True/false</a:t>
            </a:r>
          </a:p>
          <a:p>
            <a:r>
              <a:rPr lang="en-US" b="1" dirty="0"/>
              <a:t>Character</a:t>
            </a:r>
            <a:r>
              <a:rPr lang="en-US" dirty="0"/>
              <a:t>- alphanumeric strings</a:t>
            </a:r>
          </a:p>
          <a:p>
            <a:r>
              <a:rPr lang="en-US" b="1" dirty="0"/>
              <a:t>Factor</a:t>
            </a:r>
            <a:r>
              <a:rPr lang="en-US" dirty="0"/>
              <a:t>- Categorical data (R stores as a set of levels, with a # associated with each level)</a:t>
            </a:r>
          </a:p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Use ‘class’ to check type of data in a vector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 err="1"/>
              <a:t>c(“a</a:t>
            </a:r>
            <a:r>
              <a:rPr lang="en-US" dirty="0"/>
              <a:t>”, “</a:t>
            </a:r>
            <a:r>
              <a:rPr lang="en-US" dirty="0" err="1"/>
              <a:t>b</a:t>
            </a:r>
            <a:r>
              <a:rPr lang="en-US" dirty="0"/>
              <a:t>”, “</a:t>
            </a:r>
            <a:r>
              <a:rPr lang="en-US" dirty="0" err="1"/>
              <a:t>c</a:t>
            </a:r>
            <a:r>
              <a:rPr lang="en-US" dirty="0"/>
              <a:t>”) is used when you have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9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14,896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4762</TotalTime>
  <Words>1052</Words>
  <Application>Microsoft Macintosh PowerPoint</Application>
  <PresentationFormat>On-screen Show (4:3)</PresentationFormat>
  <Paragraphs>128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Black</vt:lpstr>
      <vt:lpstr>R Intro</vt:lpstr>
      <vt:lpstr>R, RStudio, Git, GitHub</vt:lpstr>
      <vt:lpstr>Starting an R session</vt:lpstr>
      <vt:lpstr>Creating &amp; running a script in R Studio</vt:lpstr>
      <vt:lpstr>R Data Structures</vt:lpstr>
      <vt:lpstr>Data classes</vt:lpstr>
      <vt:lpstr>Important R syntax</vt:lpstr>
      <vt:lpstr>R functions</vt:lpstr>
      <vt:lpstr>R Packages</vt:lpstr>
      <vt:lpstr>Preparing your data for R</vt:lpstr>
      <vt:lpstr>Read in Data</vt:lpstr>
      <vt:lpstr>Exploring dataframes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Rogers, Haldre S [EEOB]</cp:lastModifiedBy>
  <cp:revision>150</cp:revision>
  <dcterms:created xsi:type="dcterms:W3CDTF">2014-01-29T00:53:54Z</dcterms:created>
  <dcterms:modified xsi:type="dcterms:W3CDTF">2019-09-12T16:03:16Z</dcterms:modified>
  <cp:category/>
</cp:coreProperties>
</file>